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1" r:id="rId3"/>
    <p:sldId id="258" r:id="rId4"/>
    <p:sldId id="260"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6D45"/>
    <a:srgbClr val="B54C2D"/>
    <a:srgbClr val="B66952"/>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D251ED-E62C-4C3F-9C11-8174EBD5ADB7}" v="7" dt="2022-01-20T11:04:28.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gemen Gundur" userId="6ef987b075fb879d" providerId="LiveId" clId="{36D251ED-E62C-4C3F-9C11-8174EBD5ADB7}"/>
    <pc:docChg chg="undo custSel modSld">
      <pc:chgData name="Egemen Gundur" userId="6ef987b075fb879d" providerId="LiveId" clId="{36D251ED-E62C-4C3F-9C11-8174EBD5ADB7}" dt="2022-01-20T11:03:49.929" v="94" actId="1076"/>
      <pc:docMkLst>
        <pc:docMk/>
      </pc:docMkLst>
      <pc:sldChg chg="modSp mod">
        <pc:chgData name="Egemen Gundur" userId="6ef987b075fb879d" providerId="LiveId" clId="{36D251ED-E62C-4C3F-9C11-8174EBD5ADB7}" dt="2022-01-20T10:58:30.736" v="31" actId="20577"/>
        <pc:sldMkLst>
          <pc:docMk/>
          <pc:sldMk cId="1360485338" sldId="262"/>
        </pc:sldMkLst>
        <pc:spChg chg="mod">
          <ac:chgData name="Egemen Gundur" userId="6ef987b075fb879d" providerId="LiveId" clId="{36D251ED-E62C-4C3F-9C11-8174EBD5ADB7}" dt="2022-01-20T10:58:30.736" v="31" actId="20577"/>
          <ac:spMkLst>
            <pc:docMk/>
            <pc:sldMk cId="1360485338" sldId="262"/>
            <ac:spMk id="3" creationId="{6CA09B0B-3D7C-414F-9159-29BDB8635C26}"/>
          </ac:spMkLst>
        </pc:spChg>
      </pc:sldChg>
      <pc:sldChg chg="modSp mod">
        <pc:chgData name="Egemen Gundur" userId="6ef987b075fb879d" providerId="LiveId" clId="{36D251ED-E62C-4C3F-9C11-8174EBD5ADB7}" dt="2022-01-20T10:59:19.108" v="44" actId="20577"/>
        <pc:sldMkLst>
          <pc:docMk/>
          <pc:sldMk cId="3785032160" sldId="263"/>
        </pc:sldMkLst>
        <pc:spChg chg="mod">
          <ac:chgData name="Egemen Gundur" userId="6ef987b075fb879d" providerId="LiveId" clId="{36D251ED-E62C-4C3F-9C11-8174EBD5ADB7}" dt="2022-01-20T10:59:19.108" v="44" actId="20577"/>
          <ac:spMkLst>
            <pc:docMk/>
            <pc:sldMk cId="3785032160" sldId="263"/>
            <ac:spMk id="16" creationId="{FBCB9BAE-BE3C-4934-899E-3510EFDC425E}"/>
          </ac:spMkLst>
        </pc:spChg>
      </pc:sldChg>
      <pc:sldChg chg="modSp mod">
        <pc:chgData name="Egemen Gundur" userId="6ef987b075fb879d" providerId="LiveId" clId="{36D251ED-E62C-4C3F-9C11-8174EBD5ADB7}" dt="2022-01-20T11:03:49.929" v="94" actId="1076"/>
        <pc:sldMkLst>
          <pc:docMk/>
          <pc:sldMk cId="778892073" sldId="265"/>
        </pc:sldMkLst>
        <pc:spChg chg="mod">
          <ac:chgData name="Egemen Gundur" userId="6ef987b075fb879d" providerId="LiveId" clId="{36D251ED-E62C-4C3F-9C11-8174EBD5ADB7}" dt="2022-01-20T11:03:49.929" v="94" actId="1076"/>
          <ac:spMkLst>
            <pc:docMk/>
            <pc:sldMk cId="778892073" sldId="265"/>
            <ac:spMk id="3" creationId="{CFD0E3BF-55D1-4711-870C-C57D50FAEB76}"/>
          </ac:spMkLst>
        </pc:spChg>
      </pc:sldChg>
      <pc:sldChg chg="modSp mod">
        <pc:chgData name="Egemen Gundur" userId="6ef987b075fb879d" providerId="LiveId" clId="{36D251ED-E62C-4C3F-9C11-8174EBD5ADB7}" dt="2022-01-20T11:00:52.592" v="88" actId="20577"/>
        <pc:sldMkLst>
          <pc:docMk/>
          <pc:sldMk cId="3219366214" sldId="266"/>
        </pc:sldMkLst>
        <pc:spChg chg="mod">
          <ac:chgData name="Egemen Gundur" userId="6ef987b075fb879d" providerId="LiveId" clId="{36D251ED-E62C-4C3F-9C11-8174EBD5ADB7}" dt="2022-01-20T11:00:52.592" v="88" actId="20577"/>
          <ac:spMkLst>
            <pc:docMk/>
            <pc:sldMk cId="3219366214" sldId="266"/>
            <ac:spMk id="3" creationId="{AFD787FD-4331-459E-9CA7-2AEB5A308E0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dgm:t>
        <a:bodyPr/>
        <a:lstStyle/>
        <a:p>
          <a:pPr>
            <a:defRPr cap="all"/>
          </a:pPr>
          <a:r>
            <a:rPr lang="en-US" dirty="0"/>
            <a:t>Which genres have been watched the most?</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endParaRPr lang="en-US" dirty="0"/>
        </a:p>
      </dgm:t>
    </dgm:pt>
    <dgm:pt modelId="{53742231-981F-480A-940F-203EC2F7423F}">
      <dgm:prSet/>
      <dgm:spPr/>
      <dgm:t>
        <a:bodyPr/>
        <a:lstStyle/>
        <a:p>
          <a:pPr>
            <a:defRPr cap="all"/>
          </a:pPr>
          <a:r>
            <a:rPr lang="en-US" dirty="0"/>
            <a:t>Is there any relation between ratings and votes? If yes, how can we describe this relation?</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p>
      </dgm:t>
    </dgm:pt>
    <dgm:pt modelId="{9EF41CC5-EF3B-4A6D-8229-3F1333EADFB3}">
      <dgm:prSet/>
      <dgm:spPr/>
      <dgm:t>
        <a:bodyPr/>
        <a:lstStyle/>
        <a:p>
          <a:pPr>
            <a:defRPr cap="all"/>
          </a:pPr>
          <a:r>
            <a:rPr lang="en-US" dirty="0"/>
            <a:t>Which type of tv series do countries produce the most?</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custLinFactNeighborX="9"/>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808" y="0"/>
          <a:ext cx="3275967" cy="371475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933450">
            <a:lnSpc>
              <a:spcPct val="90000"/>
            </a:lnSpc>
            <a:spcBef>
              <a:spcPct val="0"/>
            </a:spcBef>
            <a:spcAft>
              <a:spcPct val="35000"/>
            </a:spcAft>
            <a:buNone/>
            <a:defRPr cap="all"/>
          </a:pPr>
          <a:r>
            <a:rPr lang="en-US" sz="2100" kern="1200" dirty="0"/>
            <a:t>Which genres have been watched the most?</a:t>
          </a:r>
        </a:p>
      </dsp:txBody>
      <dsp:txXfrm>
        <a:off x="808" y="1485900"/>
        <a:ext cx="3275967" cy="2228850"/>
      </dsp:txXfrm>
    </dsp:sp>
    <dsp:sp modelId="{BBA91679-4684-4A04-8AEB-03038C78A75C}">
      <dsp:nvSpPr>
        <dsp:cNvPr id="0" name=""/>
        <dsp:cNvSpPr/>
      </dsp:nvSpPr>
      <dsp:spPr>
        <a:xfrm>
          <a:off x="80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08" y="0"/>
        <a:ext cx="3275967" cy="1485900"/>
      </dsp:txXfrm>
    </dsp:sp>
    <dsp:sp modelId="{00AE7F27-0E5D-4AFB-ACD6-B5A19E79EA42}">
      <dsp:nvSpPr>
        <dsp:cNvPr id="0" name=""/>
        <dsp:cNvSpPr/>
      </dsp:nvSpPr>
      <dsp:spPr>
        <a:xfrm>
          <a:off x="3538853" y="0"/>
          <a:ext cx="3275967" cy="371475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933450">
            <a:lnSpc>
              <a:spcPct val="90000"/>
            </a:lnSpc>
            <a:spcBef>
              <a:spcPct val="0"/>
            </a:spcBef>
            <a:spcAft>
              <a:spcPct val="35000"/>
            </a:spcAft>
            <a:buNone/>
            <a:defRPr cap="all"/>
          </a:pPr>
          <a:r>
            <a:rPr lang="en-US" sz="2100" kern="1200" dirty="0"/>
            <a:t>Is there any relation between ratings and votes? If yes, how can we describe this relation?</a:t>
          </a:r>
        </a:p>
      </dsp:txBody>
      <dsp:txXfrm>
        <a:off x="3538853" y="1485900"/>
        <a:ext cx="3275967" cy="2228850"/>
      </dsp:txXfrm>
    </dsp:sp>
    <dsp:sp modelId="{975C752B-C37A-4BA6-A3AE-2202A141404A}">
      <dsp:nvSpPr>
        <dsp:cNvPr id="0" name=""/>
        <dsp:cNvSpPr/>
      </dsp:nvSpPr>
      <dsp:spPr>
        <a:xfrm>
          <a:off x="3538853"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485900"/>
      </dsp:txXfrm>
    </dsp:sp>
    <dsp:sp modelId="{CAD62F17-E99D-4FEF-B376-961CA4CB20EB}">
      <dsp:nvSpPr>
        <dsp:cNvPr id="0" name=""/>
        <dsp:cNvSpPr/>
      </dsp:nvSpPr>
      <dsp:spPr>
        <a:xfrm>
          <a:off x="7077193" y="0"/>
          <a:ext cx="3275967" cy="371475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933450">
            <a:lnSpc>
              <a:spcPct val="90000"/>
            </a:lnSpc>
            <a:spcBef>
              <a:spcPct val="0"/>
            </a:spcBef>
            <a:spcAft>
              <a:spcPct val="35000"/>
            </a:spcAft>
            <a:buNone/>
            <a:defRPr cap="all"/>
          </a:pPr>
          <a:r>
            <a:rPr lang="en-US" sz="2100" kern="1200" dirty="0"/>
            <a:t>Which type of tv series do countries produce the most?</a:t>
          </a:r>
        </a:p>
      </dsp:txBody>
      <dsp:txXfrm>
        <a:off x="7077193" y="1485900"/>
        <a:ext cx="3275967" cy="2228850"/>
      </dsp:txXfrm>
    </dsp:sp>
    <dsp:sp modelId="{E20811D6-E5D4-4C9E-AABF-9E0E1902CA2C}">
      <dsp:nvSpPr>
        <dsp:cNvPr id="0" name=""/>
        <dsp:cNvSpPr/>
      </dsp:nvSpPr>
      <dsp:spPr>
        <a:xfrm>
          <a:off x="707689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4859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help.imdb.com/article/contribution/titles/runningtimes/G8UMSUYEDCN3M2K8?ref_=helpms_helpart_inline" TargetMode="External"/><Relationship Id="rId2" Type="http://schemas.openxmlformats.org/officeDocument/2006/relationships/hyperlink" Target="http://metabase.intellimenta.com/public/dashboard/eae564a4-d9a3-46b1-9cd4-1f95ab5b1b18?item_type=Series&amp;years_%253E_%253F=2000&amp;rating____=8&amp;__votes____=50000" TargetMode="External"/><Relationship Id="rId1" Type="http://schemas.openxmlformats.org/officeDocument/2006/relationships/slideLayout" Target="../slideLayouts/slideLayout2.xml"/><Relationship Id="rId5" Type="http://schemas.openxmlformats.org/officeDocument/2006/relationships/hyperlink" Target="http://www.stat.columbia.edu/~tzheng/files/Rcolor.pdf" TargetMode="External"/><Relationship Id="rId4" Type="http://schemas.openxmlformats.org/officeDocument/2006/relationships/hyperlink" Target="http://www.sthda.com/english/wiki/colors-in-r"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sharpenSoften amount="-52000"/>
                    </a14:imgEffect>
                    <a14:imgEffect>
                      <a14:brightnessContrast bright="-11000"/>
                    </a14:imgEffect>
                  </a14:imgLayer>
                </a14:imgProps>
              </a:ext>
              <a:ext uri="{28A0092B-C50C-407E-A947-70E740481C1C}">
                <a14:useLocalDpi xmlns:a14="http://schemas.microsoft.com/office/drawing/2010/main" val="0"/>
              </a:ext>
            </a:extLst>
          </a:blip>
          <a:srcRect/>
          <a:stretch/>
        </p:blipFill>
        <p:spPr>
          <a:xfrm>
            <a:off x="20" y="11"/>
            <a:ext cx="12191980" cy="6857988"/>
          </a:xfrm>
          <a:prstGeom prst="rect">
            <a:avLst/>
          </a:prstGeom>
          <a:noFill/>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99331" y="2038350"/>
            <a:ext cx="7182757" cy="1173276"/>
          </a:xfrm>
          <a:noFill/>
        </p:spPr>
        <p:txBody>
          <a:bodyPr>
            <a:normAutofit/>
          </a:bodyPr>
          <a:lstStyle/>
          <a:p>
            <a:r>
              <a:rPr lang="en-US" sz="7200" dirty="0">
                <a:effectLst>
                  <a:outerShdw blurRad="38100" dist="38100" dir="2700000" algn="tl">
                    <a:srgbClr val="000000">
                      <a:alpha val="43137"/>
                    </a:srgbClr>
                  </a:outerShdw>
                </a:effectLst>
              </a:rPr>
              <a:t>IMDb TV SERIES</a:t>
            </a:r>
          </a:p>
        </p:txBody>
      </p:sp>
      <p:sp>
        <p:nvSpPr>
          <p:cNvPr id="3" name="Rectangle 2">
            <a:extLst>
              <a:ext uri="{FF2B5EF4-FFF2-40B4-BE49-F238E27FC236}">
                <a16:creationId xmlns:a16="http://schemas.microsoft.com/office/drawing/2014/main" id="{F326669F-AA2B-40AF-A21D-CB8956A25FC0}"/>
              </a:ext>
            </a:extLst>
          </p:cNvPr>
          <p:cNvSpPr/>
          <p:nvPr/>
        </p:nvSpPr>
        <p:spPr>
          <a:xfrm>
            <a:off x="4210226" y="3813196"/>
            <a:ext cx="3760965" cy="2443233"/>
          </a:xfrm>
          <a:prstGeom prst="rect">
            <a:avLst/>
          </a:prstGeom>
          <a:solidFill>
            <a:schemeClr val="tx1">
              <a:alpha val="17000"/>
            </a:schemeClr>
          </a:solidFill>
        </p:spPr>
        <p:txBody>
          <a:bodyPr wrap="none" lIns="91440" tIns="45720" rIns="91440" bIns="45720">
            <a:spAutoFit/>
          </a:bodyPr>
          <a:lstStyle/>
          <a:p>
            <a:pPr marL="0" marR="0" algn="ctr">
              <a:lnSpc>
                <a:spcPct val="107000"/>
              </a:lnSpc>
              <a:spcBef>
                <a:spcPts val="0"/>
              </a:spcBef>
              <a:spcAft>
                <a:spcPts val="800"/>
              </a:spcAft>
            </a:pPr>
            <a:r>
              <a:rPr lang="de-DE"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a typeface="Calibri" panose="020F0502020204030204" pitchFamily="34" charset="0"/>
                <a:cs typeface="Times New Roman" panose="02020603050405020304" pitchFamily="18" charset="0"/>
              </a:rPr>
              <a:t>2429397 Ecehan Vergiliel</a:t>
            </a:r>
            <a:endParaRPr lang="en-US"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de-DE"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a typeface="Calibri" panose="020F0502020204030204" pitchFamily="34" charset="0"/>
                <a:cs typeface="Times New Roman" panose="02020603050405020304" pitchFamily="18" charset="0"/>
              </a:rPr>
              <a:t>2501955 Emine Doğa Aşkın </a:t>
            </a:r>
            <a:endParaRPr lang="en-US"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de-DE"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a typeface="Calibri" panose="020F0502020204030204" pitchFamily="34" charset="0"/>
                <a:cs typeface="Times New Roman" panose="02020603050405020304" pitchFamily="18" charset="0"/>
              </a:rPr>
              <a:t>2428902 İlayda Berra Belim</a:t>
            </a:r>
            <a:endParaRPr lang="en-US"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de-DE"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a typeface="Calibri" panose="020F0502020204030204" pitchFamily="34" charset="0"/>
                <a:cs typeface="Times New Roman" panose="02020603050405020304" pitchFamily="18" charset="0"/>
              </a:rPr>
              <a:t>2428936 Can Bulut </a:t>
            </a:r>
            <a:endParaRPr lang="en-US"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de-DE"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a typeface="Calibri" panose="020F0502020204030204" pitchFamily="34" charset="0"/>
                <a:cs typeface="Times New Roman" panose="02020603050405020304" pitchFamily="18" charset="0"/>
              </a:rPr>
              <a:t>2429090 Mehmet Egemen Gündür</a:t>
            </a:r>
            <a:endParaRPr lang="en-US" sz="2400" b="1" cap="none" spc="0" dirty="0">
              <a:ln w="0"/>
              <a:solidFill>
                <a:schemeClr val="bg1"/>
              </a:solidFill>
              <a:effectLst>
                <a:outerShdw blurRad="38100" dist="25400" dir="5400000" algn="ctr" rotWithShape="0">
                  <a:srgbClr val="6E747A">
                    <a:alpha val="43000"/>
                  </a:srgbClr>
                </a:outerShdw>
              </a:effectLst>
              <a:latin typeface="Agency FB" panose="020B0503020202020204" pitchFamily="34" charset="0"/>
            </a:endParaRPr>
          </a:p>
        </p:txBody>
      </p:sp>
    </p:spTree>
    <p:extLst>
      <p:ext uri="{BB962C8B-B14F-4D97-AF65-F5344CB8AC3E}">
        <p14:creationId xmlns:p14="http://schemas.microsoft.com/office/powerpoint/2010/main" val="6337383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FC24-17C9-490F-8237-CBDF5068151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4948AE7-E2D9-4A95-993C-B8ED07E0815B}"/>
              </a:ext>
            </a:extLst>
          </p:cNvPr>
          <p:cNvSpPr>
            <a:spLocks noGrp="1"/>
          </p:cNvSpPr>
          <p:nvPr>
            <p:ph idx="1"/>
          </p:nvPr>
        </p:nvSpPr>
        <p:spPr/>
        <p:txBody>
          <a:bodyPr>
            <a:normAutofit lnSpcReduction="10000"/>
          </a:bodyPr>
          <a:lstStyle/>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Movies and Series Rankings (IMDB Data). Meta Data</a:t>
            </a:r>
          </a:p>
          <a:p>
            <a:pPr marL="285750" indent="-285750" algn="just">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hlinkClick r:id="rId2"/>
              </a:rPr>
              <a:t>http://metabase.intellimenta.com/public/dashboard/eae564a4-d9a3-46b1-9cd4-1f95ab5b1b18?item_type=Series&amp;years_%253E_%253F=2000&amp;rating____=8&amp;__votes____=50000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IMDb Help Center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https://help.imdb.com/article/contribution/titles/runningtimes/G8UMSUYEDCN3M2K8?ref_=helpms_helpart_inline#</a:t>
            </a:r>
            <a:endPar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Plot colors: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4"/>
              </a:rPr>
              <a:t>http://www.sthda.com/english/wiki/colors-in-r</a:t>
            </a:r>
            <a:endPar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5"/>
              </a:rPr>
              <a:t>http://www.stat.columbia.edu/~tzheng/files/Rcolor.pdf</a:t>
            </a:r>
            <a:endPar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50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73171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reaking Bad (TV Series 2008–2013) - IMDb">
            <a:extLst>
              <a:ext uri="{FF2B5EF4-FFF2-40B4-BE49-F238E27FC236}">
                <a16:creationId xmlns:a16="http://schemas.microsoft.com/office/drawing/2014/main" id="{0D88F98A-731D-4275-B84F-2D91BEB0D05A}"/>
              </a:ext>
            </a:extLst>
          </p:cNvPr>
          <p:cNvPicPr>
            <a:picLocks noChangeAspect="1" noChangeArrowheads="1"/>
          </p:cNvPicPr>
          <p:nvPr/>
        </p:nvPicPr>
        <p:blipFill>
          <a:blip r:embed="rId2">
            <a:alphaModFix amt="21000"/>
            <a:extLst>
              <a:ext uri="{28A0092B-C50C-407E-A947-70E740481C1C}">
                <a14:useLocalDpi xmlns:a14="http://schemas.microsoft.com/office/drawing/2010/main" val="0"/>
              </a:ext>
            </a:extLst>
          </a:blip>
          <a:srcRect/>
          <a:stretch>
            <a:fillRect/>
          </a:stretch>
        </p:blipFill>
        <p:spPr bwMode="auto">
          <a:xfrm>
            <a:off x="486020" y="941586"/>
            <a:ext cx="2745803" cy="37585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lack Mirror (2011)">
            <a:extLst>
              <a:ext uri="{FF2B5EF4-FFF2-40B4-BE49-F238E27FC236}">
                <a16:creationId xmlns:a16="http://schemas.microsoft.com/office/drawing/2014/main" id="{B14F94C1-FED2-4A50-9DC0-435A8402BFEE}"/>
              </a:ext>
            </a:extLst>
          </p:cNvPr>
          <p:cNvPicPr>
            <a:picLocks noChangeAspect="1" noChangeArrowheads="1"/>
          </p:cNvPicPr>
          <p:nvPr/>
        </p:nvPicPr>
        <p:blipFill rotWithShape="1">
          <a:blip r:embed="rId3">
            <a:alphaModFix amt="24000"/>
            <a:extLst>
              <a:ext uri="{28A0092B-C50C-407E-A947-70E740481C1C}">
                <a14:useLocalDpi xmlns:a14="http://schemas.microsoft.com/office/drawing/2010/main" val="0"/>
              </a:ext>
            </a:extLst>
          </a:blip>
          <a:srcRect b="9162"/>
          <a:stretch/>
        </p:blipFill>
        <p:spPr bwMode="auto">
          <a:xfrm>
            <a:off x="3739607" y="2138651"/>
            <a:ext cx="2980091" cy="4009055"/>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8CCB1B-59E8-4652-88B8-5670A3A03D95}"/>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B556B1A9-8CAB-43A6-99C9-FD13B4807E0A}"/>
              </a:ext>
            </a:extLst>
          </p:cNvPr>
          <p:cNvSpPr>
            <a:spLocks noGrp="1"/>
          </p:cNvSpPr>
          <p:nvPr>
            <p:ph idx="1"/>
          </p:nvPr>
        </p:nvSpPr>
        <p:spPr>
          <a:xfrm>
            <a:off x="399412" y="1980534"/>
            <a:ext cx="10353762" cy="3714749"/>
          </a:xfrm>
        </p:spPr>
        <p:txBody>
          <a:bodyPr>
            <a:normAutofit lnSpcReduction="10000"/>
          </a:bodyPr>
          <a:lstStyle/>
          <a:p>
            <a:r>
              <a:rPr lang="en-US" sz="3600" dirty="0"/>
              <a:t>Data source.</a:t>
            </a:r>
          </a:p>
          <a:p>
            <a:r>
              <a:rPr lang="en-US" sz="3600" dirty="0"/>
              <a:t>Data description, originality.</a:t>
            </a:r>
          </a:p>
          <a:p>
            <a:r>
              <a:rPr lang="en-US" sz="3600" dirty="0"/>
              <a:t>Why did we choose this data?</a:t>
            </a:r>
          </a:p>
          <a:p>
            <a:r>
              <a:rPr lang="en-US" sz="3600" dirty="0"/>
              <a:t>How did we clear and convert it?</a:t>
            </a:r>
          </a:p>
          <a:p>
            <a:r>
              <a:rPr lang="en-US" sz="3600" dirty="0"/>
              <a:t>Data structure.</a:t>
            </a:r>
          </a:p>
          <a:p>
            <a:pPr marL="36900" indent="0">
              <a:buNone/>
            </a:pPr>
            <a:endParaRPr lang="en-US" dirty="0"/>
          </a:p>
          <a:p>
            <a:endParaRPr lang="en-US" dirty="0"/>
          </a:p>
        </p:txBody>
      </p:sp>
      <p:pic>
        <p:nvPicPr>
          <p:cNvPr id="1026" name="Picture 2" descr="Game of Thrones (TV Series 2011–2019) - IMDb">
            <a:extLst>
              <a:ext uri="{FF2B5EF4-FFF2-40B4-BE49-F238E27FC236}">
                <a16:creationId xmlns:a16="http://schemas.microsoft.com/office/drawing/2014/main" id="{92A8C2FC-DF5F-4225-83EA-FA4E80BE8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1374" y="4016828"/>
            <a:ext cx="1768695" cy="2407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rnobyl (TV Mini Series 2019) - IMDb">
            <a:extLst>
              <a:ext uri="{FF2B5EF4-FFF2-40B4-BE49-F238E27FC236}">
                <a16:creationId xmlns:a16="http://schemas.microsoft.com/office/drawing/2014/main" id="{F4194B86-32CC-433D-A2E0-BC7ADB63FB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5265" y="1363047"/>
            <a:ext cx="1654628" cy="2481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herlock (TV Series 2010–2017) - IMDb">
            <a:extLst>
              <a:ext uri="{FF2B5EF4-FFF2-40B4-BE49-F238E27FC236}">
                <a16:creationId xmlns:a16="http://schemas.microsoft.com/office/drawing/2014/main" id="{B3B233B3-758A-4016-BC66-10A26B9908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3130" y="4143179"/>
            <a:ext cx="1263761" cy="1879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Office (TV Series 2005–2013) - IMDb">
            <a:extLst>
              <a:ext uri="{FF2B5EF4-FFF2-40B4-BE49-F238E27FC236}">
                <a16:creationId xmlns:a16="http://schemas.microsoft.com/office/drawing/2014/main" id="{18D54C39-1F73-472B-AAA5-BF3A22DB3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7447" y="4755305"/>
            <a:ext cx="1263760" cy="18982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Queen&amp;#39;s Gambit (TV Mini Series 2020) - IMDb">
            <a:extLst>
              <a:ext uri="{FF2B5EF4-FFF2-40B4-BE49-F238E27FC236}">
                <a16:creationId xmlns:a16="http://schemas.microsoft.com/office/drawing/2014/main" id="{180BC97D-BCD1-4C43-A45E-07655C37E4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7955" y="433874"/>
            <a:ext cx="2210438" cy="327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3580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Research Questions</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509197569"/>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descr="Statistical Analysis Tools - Mumbai | MeraEvents.com">
            <a:extLst>
              <a:ext uri="{FF2B5EF4-FFF2-40B4-BE49-F238E27FC236}">
                <a16:creationId xmlns:a16="http://schemas.microsoft.com/office/drawing/2014/main" id="{17464B81-E7FD-47F5-AD35-9416AAA6F0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475513">
            <a:off x="8845422" y="473711"/>
            <a:ext cx="2780522" cy="11861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Only research can stop more product recalls in FE policy">
            <a:extLst>
              <a:ext uri="{FF2B5EF4-FFF2-40B4-BE49-F238E27FC236}">
                <a16:creationId xmlns:a16="http://schemas.microsoft.com/office/drawing/2014/main" id="{41EBC805-3CF8-43C0-8CAB-17E6D3DDF8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034300">
            <a:off x="756619" y="421058"/>
            <a:ext cx="2361533" cy="12398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089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6D479F-1A96-445E-BE5C-83BCEDC3A823}"/>
              </a:ext>
            </a:extLst>
          </p:cNvPr>
          <p:cNvPicPr>
            <a:picLocks noChangeAspect="1"/>
          </p:cNvPicPr>
          <p:nvPr/>
        </p:nvPicPr>
        <p:blipFill rotWithShape="1">
          <a:blip r:embed="rId2">
            <a:alphaModFix amt="30000"/>
            <a:extLst>
              <a:ext uri="{BEBA8EAE-BF5A-486C-A8C5-ECC9F3942E4B}">
                <a14:imgProps xmlns:a14="http://schemas.microsoft.com/office/drawing/2010/main">
                  <a14:imgLayer r:embed="rId3">
                    <a14:imgEffect>
                      <a14:backgroundRemoval t="799" b="97603" l="2648" r="95016">
                        <a14:foregroundMark x1="12461" y1="8522" x2="12461" y2="8522"/>
                        <a14:foregroundMark x1="12150" y1="2530" x2="23053" y2="13848"/>
                        <a14:foregroundMark x1="23053" y1="13848" x2="14019" y2="1198"/>
                        <a14:foregroundMark x1="14019" y1="1198" x2="10592" y2="1198"/>
                        <a14:foregroundMark x1="55607" y1="4927" x2="54361" y2="4128"/>
                        <a14:foregroundMark x1="41277" y1="2796" x2="39097" y2="3462"/>
                        <a14:foregroundMark x1="51090" y1="4128" x2="55452" y2="8788"/>
                        <a14:foregroundMark x1="47352" y1="3728" x2="48754" y2="5060"/>
                        <a14:foregroundMark x1="49221" y1="5992" x2="49221" y2="5992"/>
                        <a14:foregroundMark x1="89875" y1="5060" x2="75389" y2="9987"/>
                        <a14:foregroundMark x1="75389" y1="9987" x2="83178" y2="11052"/>
                        <a14:foregroundMark x1="87227" y1="8256" x2="91900" y2="5726"/>
                        <a14:foregroundMark x1="88785" y1="12650" x2="93614" y2="6658"/>
                        <a14:foregroundMark x1="84424" y1="13316" x2="92212" y2="11318"/>
                        <a14:foregroundMark x1="10280" y1="3995" x2="7477" y2="14248"/>
                        <a14:foregroundMark x1="3427" y1="2130" x2="2648" y2="12783"/>
                        <a14:foregroundMark x1="18536" y1="25566" x2="19470" y2="27164"/>
                        <a14:foregroundMark x1="18536" y1="26365" x2="14330" y2="31292"/>
                        <a14:foregroundMark x1="6542" y1="24234" x2="7165" y2="31957"/>
                        <a14:foregroundMark x1="10592" y1="32623" x2="19626" y2="33422"/>
                        <a14:foregroundMark x1="94860" y1="2130" x2="94860" y2="8522"/>
                        <a14:foregroundMark x1="95171" y1="13981" x2="95171" y2="12650"/>
                        <a14:foregroundMark x1="45794" y1="26099" x2="57009" y2="31292"/>
                        <a14:foregroundMark x1="82555" y1="27696" x2="83178" y2="31957"/>
                        <a14:foregroundMark x1="73053" y1="27830" x2="89564" y2="27031"/>
                        <a14:foregroundMark x1="9034" y1="51132" x2="27726" y2="49800"/>
                        <a14:foregroundMark x1="71184" y1="51664" x2="90031" y2="49800"/>
                        <a14:foregroundMark x1="73209" y1="43675" x2="85047" y2="45007"/>
                        <a14:foregroundMark x1="4206" y1="73103" x2="23364" y2="70706"/>
                        <a14:foregroundMark x1="42835" y1="72170" x2="64019" y2="69108"/>
                        <a14:foregroundMark x1="12150" y1="68309" x2="24455" y2="68442"/>
                        <a14:foregroundMark x1="74922" y1="72570" x2="86137" y2="72170"/>
                        <a14:foregroundMark x1="10125" y1="94274" x2="22118" y2="92144"/>
                        <a14:foregroundMark x1="7165" y1="88815" x2="19470" y2="88282"/>
                        <a14:foregroundMark x1="71963" y1="52996" x2="79751" y2="51132"/>
                        <a14:foregroundMark x1="11994" y1="97470" x2="22118" y2="97603"/>
                        <a14:foregroundMark x1="47664" y1="93742" x2="59657" y2="90146"/>
                        <a14:foregroundMark x1="76791" y1="94674" x2="90654" y2="90812"/>
                        <a14:backgroundMark x1="48287" y1="15979" x2="48287" y2="15979"/>
                      </a14:backgroundRemoval>
                    </a14:imgEffect>
                  </a14:imgLayer>
                </a14:imgProps>
              </a:ext>
            </a:extLst>
          </a:blip>
          <a:srcRect b="19807"/>
          <a:stretch/>
        </p:blipFill>
        <p:spPr>
          <a:xfrm>
            <a:off x="5327778" y="487231"/>
            <a:ext cx="6600679" cy="6191982"/>
          </a:xfrm>
          <a:prstGeom prst="rect">
            <a:avLst/>
          </a:prstGeom>
        </p:spPr>
      </p:pic>
      <p:pic>
        <p:nvPicPr>
          <p:cNvPr id="8" name="Picture 7">
            <a:extLst>
              <a:ext uri="{FF2B5EF4-FFF2-40B4-BE49-F238E27FC236}">
                <a16:creationId xmlns:a16="http://schemas.microsoft.com/office/drawing/2014/main" id="{DA2A458D-6517-496D-9626-3F3E6810B4D0}"/>
              </a:ext>
            </a:extLst>
          </p:cNvPr>
          <p:cNvPicPr>
            <a:picLocks noChangeAspect="1"/>
          </p:cNvPicPr>
          <p:nvPr/>
        </p:nvPicPr>
        <p:blipFill rotWithShape="1">
          <a:blip r:embed="rId2">
            <a:alphaModFix amt="30000"/>
            <a:extLst>
              <a:ext uri="{BEBA8EAE-BF5A-486C-A8C5-ECC9F3942E4B}">
                <a14:imgProps xmlns:a14="http://schemas.microsoft.com/office/drawing/2010/main">
                  <a14:imgLayer r:embed="rId3">
                    <a14:imgEffect>
                      <a14:backgroundRemoval t="799" b="97603" l="2648" r="95016">
                        <a14:foregroundMark x1="12461" y1="8522" x2="12461" y2="8522"/>
                        <a14:foregroundMark x1="12150" y1="2530" x2="23053" y2="13848"/>
                        <a14:foregroundMark x1="23053" y1="13848" x2="14019" y2="1198"/>
                        <a14:foregroundMark x1="14019" y1="1198" x2="10592" y2="1198"/>
                        <a14:foregroundMark x1="55607" y1="4927" x2="54361" y2="4128"/>
                        <a14:foregroundMark x1="41277" y1="2796" x2="39097" y2="3462"/>
                        <a14:foregroundMark x1="51090" y1="4128" x2="55452" y2="8788"/>
                        <a14:foregroundMark x1="47352" y1="3728" x2="48754" y2="5060"/>
                        <a14:foregroundMark x1="49221" y1="5992" x2="49221" y2="5992"/>
                        <a14:foregroundMark x1="89875" y1="5060" x2="75389" y2="9987"/>
                        <a14:foregroundMark x1="75389" y1="9987" x2="83178" y2="11052"/>
                        <a14:foregroundMark x1="87227" y1="8256" x2="91900" y2="5726"/>
                        <a14:foregroundMark x1="88785" y1="12650" x2="93614" y2="6658"/>
                        <a14:foregroundMark x1="84424" y1="13316" x2="92212" y2="11318"/>
                        <a14:foregroundMark x1="10280" y1="3995" x2="7477" y2="14248"/>
                        <a14:foregroundMark x1="3427" y1="2130" x2="2648" y2="12783"/>
                        <a14:foregroundMark x1="18536" y1="25566" x2="19470" y2="27164"/>
                        <a14:foregroundMark x1="18536" y1="26365" x2="14330" y2="31292"/>
                        <a14:foregroundMark x1="6542" y1="24234" x2="7165" y2="31957"/>
                        <a14:foregroundMark x1="10592" y1="32623" x2="19626" y2="33422"/>
                        <a14:foregroundMark x1="94860" y1="2130" x2="94860" y2="8522"/>
                        <a14:foregroundMark x1="95171" y1="13981" x2="95171" y2="12650"/>
                        <a14:foregroundMark x1="45794" y1="26099" x2="57009" y2="31292"/>
                        <a14:foregroundMark x1="82555" y1="27696" x2="83178" y2="31957"/>
                        <a14:foregroundMark x1="73053" y1="27830" x2="89564" y2="27031"/>
                        <a14:foregroundMark x1="9034" y1="51132" x2="27726" y2="49800"/>
                        <a14:foregroundMark x1="71184" y1="51664" x2="90031" y2="49800"/>
                        <a14:foregroundMark x1="73209" y1="43675" x2="85047" y2="45007"/>
                        <a14:foregroundMark x1="4206" y1="73103" x2="23364" y2="70706"/>
                        <a14:foregroundMark x1="42835" y1="72170" x2="64019" y2="69108"/>
                        <a14:foregroundMark x1="12150" y1="68309" x2="24455" y2="68442"/>
                        <a14:foregroundMark x1="74922" y1="72570" x2="86137" y2="72170"/>
                        <a14:foregroundMark x1="10125" y1="94274" x2="22118" y2="92144"/>
                        <a14:foregroundMark x1="7165" y1="88815" x2="19470" y2="88282"/>
                        <a14:foregroundMark x1="71963" y1="52996" x2="79751" y2="51132"/>
                        <a14:foregroundMark x1="11994" y1="97470" x2="22118" y2="97603"/>
                        <a14:foregroundMark x1="47664" y1="93742" x2="59657" y2="90146"/>
                        <a14:foregroundMark x1="76791" y1="94674" x2="90654" y2="90812"/>
                        <a14:backgroundMark x1="48287" y1="15979" x2="48287" y2="15979"/>
                      </a14:backgroundRemoval>
                    </a14:imgEffect>
                  </a14:imgLayer>
                </a14:imgProps>
              </a:ext>
            </a:extLst>
          </a:blip>
          <a:srcRect b="19807"/>
          <a:stretch/>
        </p:blipFill>
        <p:spPr>
          <a:xfrm>
            <a:off x="263542" y="487231"/>
            <a:ext cx="6600679" cy="6191982"/>
          </a:xfrm>
          <a:prstGeom prst="rect">
            <a:avLst/>
          </a:prstGeom>
        </p:spPr>
      </p:pic>
      <p:sp>
        <p:nvSpPr>
          <p:cNvPr id="2" name="Title 1">
            <a:extLst>
              <a:ext uri="{FF2B5EF4-FFF2-40B4-BE49-F238E27FC236}">
                <a16:creationId xmlns:a16="http://schemas.microsoft.com/office/drawing/2014/main" id="{2F07DF70-10C0-49AD-BEA3-E43F03D4A462}"/>
              </a:ext>
            </a:extLst>
          </p:cNvPr>
          <p:cNvSpPr>
            <a:spLocks noGrp="1"/>
          </p:cNvSpPr>
          <p:nvPr>
            <p:ph type="title"/>
          </p:nvPr>
        </p:nvSpPr>
        <p:spPr>
          <a:xfrm>
            <a:off x="1010038" y="359602"/>
            <a:ext cx="10171923" cy="1257300"/>
          </a:xfrm>
        </p:spPr>
        <p:txBody>
          <a:bodyPr>
            <a:normAutofit fontScale="90000"/>
          </a:bodyPr>
          <a:lstStyle/>
          <a:p>
            <a:r>
              <a:rPr lang="en-US" dirty="0"/>
              <a:t>Question #1: Which genres have been watched the most?</a:t>
            </a:r>
          </a:p>
        </p:txBody>
      </p:sp>
      <p:pic>
        <p:nvPicPr>
          <p:cNvPr id="7" name="Picture 6">
            <a:extLst>
              <a:ext uri="{FF2B5EF4-FFF2-40B4-BE49-F238E27FC236}">
                <a16:creationId xmlns:a16="http://schemas.microsoft.com/office/drawing/2014/main" id="{D5975135-C88C-4669-B071-7B57B0B83E0B}"/>
              </a:ext>
            </a:extLst>
          </p:cNvPr>
          <p:cNvPicPr>
            <a:picLocks noChangeAspect="1"/>
          </p:cNvPicPr>
          <p:nvPr/>
        </p:nvPicPr>
        <p:blipFill>
          <a:blip r:embed="rId4"/>
          <a:stretch>
            <a:fillRect/>
          </a:stretch>
        </p:blipFill>
        <p:spPr>
          <a:xfrm>
            <a:off x="5327778" y="1807775"/>
            <a:ext cx="6508697" cy="4091005"/>
          </a:xfrm>
          <a:prstGeom prst="rect">
            <a:avLst/>
          </a:prstGeom>
          <a:ln w="88900" cap="sq" cmpd="thickThin">
            <a:solidFill>
              <a:schemeClr val="bg2">
                <a:lumMod val="60000"/>
                <a:lumOff val="40000"/>
              </a:schemeClr>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9429AC01-2861-430A-9EB7-4DB676664DCA}"/>
              </a:ext>
            </a:extLst>
          </p:cNvPr>
          <p:cNvPicPr>
            <a:picLocks noChangeAspect="1"/>
          </p:cNvPicPr>
          <p:nvPr/>
        </p:nvPicPr>
        <p:blipFill>
          <a:blip r:embed="rId5"/>
          <a:stretch>
            <a:fillRect/>
          </a:stretch>
        </p:blipFill>
        <p:spPr>
          <a:xfrm>
            <a:off x="3406322" y="1287612"/>
            <a:ext cx="1499142" cy="4978434"/>
          </a:xfrm>
          <a:prstGeom prst="rect">
            <a:avLst/>
          </a:prstGeom>
          <a:ln>
            <a:solidFill>
              <a:schemeClr val="tx1"/>
            </a:solid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623AB7E9-1428-438B-B821-CAE31DDA4612}"/>
              </a:ext>
            </a:extLst>
          </p:cNvPr>
          <p:cNvSpPr txBox="1"/>
          <p:nvPr/>
        </p:nvSpPr>
        <p:spPr>
          <a:xfrm>
            <a:off x="10353870" y="5964780"/>
            <a:ext cx="1838130" cy="368186"/>
          </a:xfrm>
          <a:prstGeom prst="rect">
            <a:avLst/>
          </a:prstGeom>
          <a:noFill/>
        </p:spPr>
        <p:txBody>
          <a:bodyPr wrap="square" rtlCol="0">
            <a:spAutoFit/>
          </a:bodyPr>
          <a:lstStyle/>
          <a:p>
            <a:r>
              <a:rPr lang="en-US" dirty="0"/>
              <a:t>Graph #1</a:t>
            </a:r>
          </a:p>
        </p:txBody>
      </p:sp>
      <p:pic>
        <p:nvPicPr>
          <p:cNvPr id="12" name="Picture 11">
            <a:extLst>
              <a:ext uri="{FF2B5EF4-FFF2-40B4-BE49-F238E27FC236}">
                <a16:creationId xmlns:a16="http://schemas.microsoft.com/office/drawing/2014/main" id="{A9A8C81D-4852-414E-B15A-7A989C7854C9}"/>
              </a:ext>
            </a:extLst>
          </p:cNvPr>
          <p:cNvPicPr>
            <a:picLocks noChangeAspect="1"/>
          </p:cNvPicPr>
          <p:nvPr/>
        </p:nvPicPr>
        <p:blipFill>
          <a:blip r:embed="rId6"/>
          <a:stretch>
            <a:fillRect/>
          </a:stretch>
        </p:blipFill>
        <p:spPr>
          <a:xfrm>
            <a:off x="302277" y="2332652"/>
            <a:ext cx="3012063" cy="2888353"/>
          </a:xfrm>
          <a:prstGeom prst="rect">
            <a:avLst/>
          </a:prstGeom>
        </p:spPr>
      </p:pic>
    </p:spTree>
    <p:extLst>
      <p:ext uri="{BB962C8B-B14F-4D97-AF65-F5344CB8AC3E}">
        <p14:creationId xmlns:p14="http://schemas.microsoft.com/office/powerpoint/2010/main" val="3346292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A09B0B-3D7C-414F-9159-29BDB8635C26}"/>
              </a:ext>
            </a:extLst>
          </p:cNvPr>
          <p:cNvSpPr>
            <a:spLocks noGrp="1"/>
          </p:cNvSpPr>
          <p:nvPr>
            <p:ph idx="1"/>
          </p:nvPr>
        </p:nvSpPr>
        <p:spPr>
          <a:xfrm>
            <a:off x="540571" y="474675"/>
            <a:ext cx="3839180" cy="5720852"/>
          </a:xfrm>
        </p:spPr>
        <p:txBody>
          <a:bodyPr/>
          <a:lstStyle/>
          <a:p>
            <a:pPr marL="342900" marR="0" lvl="0" indent="-342900">
              <a:lnSpc>
                <a:spcPct val="107000"/>
              </a:lnSpc>
              <a:spcBef>
                <a:spcPts val="0"/>
              </a:spcBef>
              <a:spcAft>
                <a:spcPts val="0"/>
              </a:spcAft>
              <a:buFont typeface="Wingdings" panose="05000000000000000000" pitchFamily="2" charset="2"/>
              <a:buChar char=""/>
            </a:pPr>
            <a:r>
              <a:rPr lang="tr-TR" sz="1800" dirty="0">
                <a:effectLst/>
                <a:ea typeface="Calibri" panose="020F0502020204030204" pitchFamily="34" charset="0"/>
                <a:cs typeface="Times New Roman" panose="02020603050405020304" pitchFamily="18" charset="0"/>
              </a:rPr>
              <a:t>The graph</a:t>
            </a:r>
            <a:r>
              <a:rPr lang="en-US" sz="1800" dirty="0">
                <a:effectLst/>
                <a:ea typeface="Calibri" panose="020F0502020204030204" pitchFamily="34" charset="0"/>
                <a:cs typeface="Times New Roman" panose="02020603050405020304" pitchFamily="18" charset="0"/>
              </a:rPr>
              <a:t> #1</a:t>
            </a:r>
            <a:r>
              <a:rPr lang="tr-TR" sz="1800" dirty="0">
                <a:effectLst/>
                <a:ea typeface="Calibri" panose="020F0502020204030204" pitchFamily="34" charset="0"/>
                <a:cs typeface="Times New Roman" panose="02020603050405020304" pitchFamily="18" charset="0"/>
              </a:rPr>
              <a:t> takes the largest value in 2021 and the smallest value in 2008.</a:t>
            </a:r>
            <a:endParaRPr lang="en-US" sz="18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tr-TR" sz="1800" dirty="0">
                <a:effectLst/>
                <a:ea typeface="Calibri" panose="020F0502020204030204" pitchFamily="34" charset="0"/>
                <a:cs typeface="Times New Roman" panose="02020603050405020304" pitchFamily="18" charset="0"/>
              </a:rPr>
              <a:t>Moreover, our graph has the line that is connecting the data points, which make it easy to read the data and see the difference between the years.</a:t>
            </a:r>
            <a:endParaRPr lang="en-US" sz="18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sz="1800" dirty="0">
                <a:effectLst/>
                <a:ea typeface="Calibri" panose="020F0502020204030204" pitchFamily="34" charset="0"/>
                <a:cs typeface="Times New Roman" panose="02020603050405020304" pitchFamily="18" charset="0"/>
              </a:rPr>
              <a:t>The graph #2 is a histogram, which shows the rating means, is skewed right. You can see on the right side the frequencies are bigger than the rest.</a:t>
            </a:r>
          </a:p>
          <a:p>
            <a:pPr marL="342900" marR="0" lvl="0" indent="-342900">
              <a:lnSpc>
                <a:spcPct val="107000"/>
              </a:lnSpc>
              <a:spcBef>
                <a:spcPts val="0"/>
              </a:spcBef>
              <a:spcAft>
                <a:spcPts val="800"/>
              </a:spcAft>
              <a:buFont typeface="Wingdings" panose="05000000000000000000" pitchFamily="2" charset="2"/>
              <a:buChar char=""/>
            </a:pPr>
            <a:r>
              <a:rPr lang="tr-TR" sz="1800" dirty="0">
                <a:effectLst/>
                <a:ea typeface="Calibri" panose="020F0502020204030204" pitchFamily="34" charset="0"/>
                <a:cs typeface="Times New Roman" panose="02020603050405020304" pitchFamily="18" charset="0"/>
              </a:rPr>
              <a:t>The</a:t>
            </a:r>
            <a:r>
              <a:rPr lang="en-US" sz="1800" dirty="0">
                <a:effectLst/>
                <a:ea typeface="Calibri" panose="020F0502020204030204" pitchFamily="34" charset="0"/>
                <a:cs typeface="Times New Roman" panose="02020603050405020304" pitchFamily="18" charset="0"/>
              </a:rPr>
              <a:t> </a:t>
            </a:r>
            <a:r>
              <a:rPr lang="tr-TR" sz="1800" dirty="0">
                <a:effectLst/>
                <a:ea typeface="Calibri" panose="020F0502020204030204" pitchFamily="34" charset="0"/>
                <a:cs typeface="Times New Roman" panose="02020603050405020304" pitchFamily="18" charset="0"/>
              </a:rPr>
              <a:t>min</a:t>
            </a:r>
            <a:r>
              <a:rPr lang="en-US" sz="1800" dirty="0">
                <a:effectLst/>
                <a:ea typeface="Calibri" panose="020F0502020204030204" pitchFamily="34" charset="0"/>
                <a:cs typeface="Times New Roman" panose="02020603050405020304" pitchFamily="18" charset="0"/>
              </a:rPr>
              <a:t>i</a:t>
            </a:r>
            <a:r>
              <a:rPr lang="tr-TR" sz="1800" dirty="0">
                <a:effectLst/>
                <a:ea typeface="Calibri" panose="020F0502020204030204" pitchFamily="34" charset="0"/>
                <a:cs typeface="Times New Roman" panose="02020603050405020304" pitchFamily="18" charset="0"/>
              </a:rPr>
              <a:t>mu</a:t>
            </a:r>
            <a:r>
              <a:rPr lang="en-US" sz="1800" dirty="0">
                <a:effectLst/>
                <a:ea typeface="Calibri" panose="020F0502020204030204" pitchFamily="34" charset="0"/>
                <a:cs typeface="Times New Roman" panose="02020603050405020304" pitchFamily="18" charset="0"/>
              </a:rPr>
              <a:t>m</a:t>
            </a:r>
            <a:r>
              <a:rPr lang="tr-TR" sz="1800" dirty="0">
                <a:effectLst/>
                <a:ea typeface="Calibri" panose="020F0502020204030204" pitchFamily="34" charset="0"/>
                <a:cs typeface="Times New Roman" panose="02020603050405020304" pitchFamily="18" charset="0"/>
              </a:rPr>
              <a:t> value of </a:t>
            </a:r>
            <a:r>
              <a:rPr lang="en-US" sz="1800" dirty="0">
                <a:effectLst/>
                <a:ea typeface="Calibri" panose="020F0502020204030204" pitchFamily="34" charset="0"/>
                <a:cs typeface="Times New Roman" panose="02020603050405020304" pitchFamily="18" charset="0"/>
              </a:rPr>
              <a:t>the </a:t>
            </a:r>
            <a:r>
              <a:rPr lang="tr-TR" sz="1800" dirty="0">
                <a:effectLst/>
                <a:ea typeface="Calibri" panose="020F0502020204030204" pitchFamily="34" charset="0"/>
                <a:cs typeface="Times New Roman" panose="02020603050405020304" pitchFamily="18" charset="0"/>
              </a:rPr>
              <a:t>means of ratings is 8.322 and the greatest value of means of ratings is 8.914. Therfore, the overall range is approximately 0.592.</a:t>
            </a:r>
            <a:endParaRPr lang="en-US" sz="1800" dirty="0">
              <a:effectLst/>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BD317147-F3FE-4E23-9B11-FB482AC0A687}"/>
              </a:ext>
            </a:extLst>
          </p:cNvPr>
          <p:cNvPicPr>
            <a:picLocks noChangeAspect="1"/>
          </p:cNvPicPr>
          <p:nvPr/>
        </p:nvPicPr>
        <p:blipFill>
          <a:blip r:embed="rId2"/>
          <a:stretch>
            <a:fillRect/>
          </a:stretch>
        </p:blipFill>
        <p:spPr>
          <a:xfrm>
            <a:off x="4983901" y="717270"/>
            <a:ext cx="6791526" cy="4268776"/>
          </a:xfrm>
          <a:prstGeom prst="rect">
            <a:avLst/>
          </a:prstGeom>
          <a:ln w="88900" cap="sq" cmpd="thickThin">
            <a:solidFill>
              <a:schemeClr val="bg2">
                <a:lumMod val="60000"/>
                <a:lumOff val="40000"/>
              </a:schemeClr>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505973B1-08FA-4CDD-A365-437B3F96BB85}"/>
              </a:ext>
            </a:extLst>
          </p:cNvPr>
          <p:cNvSpPr txBox="1"/>
          <p:nvPr/>
        </p:nvSpPr>
        <p:spPr>
          <a:xfrm>
            <a:off x="10450286" y="5215812"/>
            <a:ext cx="1567543" cy="382555"/>
          </a:xfrm>
          <a:prstGeom prst="rect">
            <a:avLst/>
          </a:prstGeom>
          <a:noFill/>
        </p:spPr>
        <p:txBody>
          <a:bodyPr wrap="square" rtlCol="0">
            <a:spAutoFit/>
          </a:bodyPr>
          <a:lstStyle/>
          <a:p>
            <a:r>
              <a:rPr lang="en-US" dirty="0"/>
              <a:t>Graph #2</a:t>
            </a:r>
          </a:p>
        </p:txBody>
      </p:sp>
      <p:pic>
        <p:nvPicPr>
          <p:cNvPr id="6" name="Picture 5">
            <a:extLst>
              <a:ext uri="{FF2B5EF4-FFF2-40B4-BE49-F238E27FC236}">
                <a16:creationId xmlns:a16="http://schemas.microsoft.com/office/drawing/2014/main" id="{6D04042D-CCC9-42BA-9242-36BEC988923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99" b="97603" l="2648" r="95016">
                        <a14:foregroundMark x1="12461" y1="8522" x2="12461" y2="8522"/>
                        <a14:foregroundMark x1="12150" y1="2530" x2="23053" y2="13848"/>
                        <a14:foregroundMark x1="23053" y1="13848" x2="14019" y2="1198"/>
                        <a14:foregroundMark x1="14019" y1="1198" x2="10592" y2="1198"/>
                        <a14:foregroundMark x1="55607" y1="4927" x2="54361" y2="4128"/>
                        <a14:foregroundMark x1="41277" y1="2796" x2="39097" y2="3462"/>
                        <a14:foregroundMark x1="51090" y1="4128" x2="55452" y2="8788"/>
                        <a14:foregroundMark x1="47352" y1="3728" x2="48754" y2="5060"/>
                        <a14:foregroundMark x1="49221" y1="5992" x2="49221" y2="5992"/>
                        <a14:foregroundMark x1="89875" y1="5060" x2="75389" y2="9987"/>
                        <a14:foregroundMark x1="75389" y1="9987" x2="83178" y2="11052"/>
                        <a14:foregroundMark x1="87227" y1="8256" x2="91900" y2="5726"/>
                        <a14:foregroundMark x1="88785" y1="12650" x2="93614" y2="6658"/>
                        <a14:foregroundMark x1="84424" y1="13316" x2="92212" y2="11318"/>
                        <a14:foregroundMark x1="10280" y1="3995" x2="7477" y2="14248"/>
                        <a14:foregroundMark x1="3427" y1="2130" x2="2648" y2="12783"/>
                        <a14:foregroundMark x1="18536" y1="25566" x2="19470" y2="27164"/>
                        <a14:foregroundMark x1="18536" y1="26365" x2="14330" y2="31292"/>
                        <a14:foregroundMark x1="6542" y1="24234" x2="7165" y2="31957"/>
                        <a14:foregroundMark x1="10592" y1="32623" x2="19626" y2="33422"/>
                        <a14:foregroundMark x1="94860" y1="2130" x2="94860" y2="8522"/>
                        <a14:foregroundMark x1="95171" y1="13981" x2="95171" y2="12650"/>
                        <a14:foregroundMark x1="45794" y1="26099" x2="57009" y2="31292"/>
                        <a14:foregroundMark x1="82555" y1="27696" x2="83178" y2="31957"/>
                        <a14:foregroundMark x1="73053" y1="27830" x2="89564" y2="27031"/>
                        <a14:foregroundMark x1="9034" y1="51132" x2="27726" y2="49800"/>
                        <a14:foregroundMark x1="71184" y1="51664" x2="90031" y2="49800"/>
                        <a14:foregroundMark x1="73209" y1="43675" x2="85047" y2="45007"/>
                        <a14:foregroundMark x1="4206" y1="73103" x2="23364" y2="70706"/>
                        <a14:foregroundMark x1="42835" y1="72170" x2="64019" y2="69108"/>
                        <a14:foregroundMark x1="12150" y1="68309" x2="24455" y2="68442"/>
                        <a14:foregroundMark x1="74922" y1="72570" x2="86137" y2="72170"/>
                        <a14:foregroundMark x1="10125" y1="94274" x2="22118" y2="92144"/>
                        <a14:foregroundMark x1="7165" y1="88815" x2="19470" y2="88282"/>
                        <a14:foregroundMark x1="71963" y1="52996" x2="79751" y2="51132"/>
                        <a14:foregroundMark x1="11994" y1="97470" x2="22118" y2="97603"/>
                        <a14:foregroundMark x1="47664" y1="93742" x2="59657" y2="90146"/>
                        <a14:foregroundMark x1="76791" y1="94674" x2="90654" y2="90812"/>
                        <a14:backgroundMark x1="48287" y1="15979" x2="48287" y2="15979"/>
                      </a14:backgroundRemoval>
                    </a14:imgEffect>
                  </a14:imgLayer>
                </a14:imgProps>
              </a:ext>
            </a:extLst>
          </a:blip>
          <a:srcRect l="-241" t="38475" r="241" b="38283"/>
          <a:stretch/>
        </p:blipFill>
        <p:spPr>
          <a:xfrm>
            <a:off x="3294220" y="5668347"/>
            <a:ext cx="3878202" cy="1054359"/>
          </a:xfrm>
          <a:prstGeom prst="rect">
            <a:avLst/>
          </a:prstGeom>
        </p:spPr>
      </p:pic>
      <p:pic>
        <p:nvPicPr>
          <p:cNvPr id="8" name="Picture 7">
            <a:extLst>
              <a:ext uri="{FF2B5EF4-FFF2-40B4-BE49-F238E27FC236}">
                <a16:creationId xmlns:a16="http://schemas.microsoft.com/office/drawing/2014/main" id="{1F3C5C79-94CF-4333-9B11-A1E571426CC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99" b="97603" l="2648" r="95016">
                        <a14:foregroundMark x1="12461" y1="8522" x2="12461" y2="8522"/>
                        <a14:foregroundMark x1="12150" y1="2530" x2="23053" y2="13848"/>
                        <a14:foregroundMark x1="23053" y1="13848" x2="14019" y2="1198"/>
                        <a14:foregroundMark x1="14019" y1="1198" x2="10592" y2="1198"/>
                        <a14:foregroundMark x1="55607" y1="4927" x2="54361" y2="4128"/>
                        <a14:foregroundMark x1="41277" y1="2796" x2="39097" y2="3462"/>
                        <a14:foregroundMark x1="51090" y1="4128" x2="55452" y2="8788"/>
                        <a14:foregroundMark x1="47352" y1="3728" x2="48754" y2="5060"/>
                        <a14:foregroundMark x1="49221" y1="5992" x2="49221" y2="5992"/>
                        <a14:foregroundMark x1="89875" y1="5060" x2="75389" y2="9987"/>
                        <a14:foregroundMark x1="75389" y1="9987" x2="83178" y2="11052"/>
                        <a14:foregroundMark x1="87227" y1="8256" x2="91900" y2="5726"/>
                        <a14:foregroundMark x1="88785" y1="12650" x2="93614" y2="6658"/>
                        <a14:foregroundMark x1="84424" y1="13316" x2="92212" y2="11318"/>
                        <a14:foregroundMark x1="10280" y1="3995" x2="7477" y2="14248"/>
                        <a14:foregroundMark x1="3427" y1="2130" x2="2648" y2="12783"/>
                        <a14:foregroundMark x1="18536" y1="25566" x2="19470" y2="27164"/>
                        <a14:foregroundMark x1="18536" y1="26365" x2="14330" y2="31292"/>
                        <a14:foregroundMark x1="6542" y1="24234" x2="7165" y2="31957"/>
                        <a14:foregroundMark x1="10592" y1="32623" x2="19626" y2="33422"/>
                        <a14:foregroundMark x1="94860" y1="2130" x2="94860" y2="8522"/>
                        <a14:foregroundMark x1="95171" y1="13981" x2="95171" y2="12650"/>
                        <a14:foregroundMark x1="45794" y1="26099" x2="57009" y2="31292"/>
                        <a14:foregroundMark x1="82555" y1="27696" x2="83178" y2="31957"/>
                        <a14:foregroundMark x1="73053" y1="27830" x2="89564" y2="27031"/>
                        <a14:foregroundMark x1="9034" y1="51132" x2="27726" y2="49800"/>
                        <a14:foregroundMark x1="71184" y1="51664" x2="90031" y2="49800"/>
                        <a14:foregroundMark x1="73209" y1="43675" x2="85047" y2="45007"/>
                        <a14:foregroundMark x1="4206" y1="73103" x2="23364" y2="70706"/>
                        <a14:foregroundMark x1="42835" y1="72170" x2="64019" y2="69108"/>
                        <a14:foregroundMark x1="12150" y1="68309" x2="24455" y2="68442"/>
                        <a14:foregroundMark x1="74922" y1="72570" x2="86137" y2="72170"/>
                        <a14:foregroundMark x1="10125" y1="94274" x2="22118" y2="92144"/>
                        <a14:foregroundMark x1="7165" y1="88815" x2="19470" y2="88282"/>
                        <a14:foregroundMark x1="71963" y1="52996" x2="79751" y2="51132"/>
                        <a14:foregroundMark x1="11994" y1="97470" x2="22118" y2="97603"/>
                        <a14:foregroundMark x1="47664" y1="93742" x2="59657" y2="90146"/>
                        <a14:foregroundMark x1="76791" y1="94674" x2="90654" y2="90812"/>
                        <a14:backgroundMark x1="48287" y1="15979" x2="48287" y2="15979"/>
                      </a14:backgroundRemoval>
                    </a14:imgEffect>
                  </a14:imgLayer>
                </a14:imgProps>
              </a:ext>
            </a:extLst>
          </a:blip>
          <a:srcRect l="-241" t="60792" r="241" b="18538"/>
          <a:stretch/>
        </p:blipFill>
        <p:spPr>
          <a:xfrm>
            <a:off x="7172422" y="5726663"/>
            <a:ext cx="3878202" cy="937726"/>
          </a:xfrm>
          <a:prstGeom prst="rect">
            <a:avLst/>
          </a:prstGeom>
        </p:spPr>
      </p:pic>
    </p:spTree>
    <p:extLst>
      <p:ext uri="{BB962C8B-B14F-4D97-AF65-F5344CB8AC3E}">
        <p14:creationId xmlns:p14="http://schemas.microsoft.com/office/powerpoint/2010/main" val="13604853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6C1C4-3E9C-4BD2-B6D8-5EBC1F0874F6}"/>
              </a:ext>
            </a:extLst>
          </p:cNvPr>
          <p:cNvSpPr>
            <a:spLocks noGrp="1"/>
          </p:cNvSpPr>
          <p:nvPr>
            <p:ph type="title"/>
          </p:nvPr>
        </p:nvSpPr>
        <p:spPr>
          <a:xfrm>
            <a:off x="775976" y="396517"/>
            <a:ext cx="10640048" cy="1257300"/>
          </a:xfrm>
        </p:spPr>
        <p:txBody>
          <a:bodyPr>
            <a:normAutofit fontScale="90000"/>
          </a:bodyPr>
          <a:lstStyle/>
          <a:p>
            <a:r>
              <a:rPr lang="en-US" dirty="0"/>
              <a:t>Question #2: Is there any relation between ratings and votes? If yes, how can we describe this relation?</a:t>
            </a:r>
          </a:p>
        </p:txBody>
      </p:sp>
      <p:pic>
        <p:nvPicPr>
          <p:cNvPr id="15" name="Content Placeholder 14" descr="Regression analysis&#10;">
            <a:extLst>
              <a:ext uri="{FF2B5EF4-FFF2-40B4-BE49-F238E27FC236}">
                <a16:creationId xmlns:a16="http://schemas.microsoft.com/office/drawing/2014/main" id="{26EC7DAD-C1BA-4901-9CF3-89C3A857CEDA}"/>
              </a:ext>
              <a:ext uri="{C183D7F6-B498-43B3-948B-1728B52AA6E4}">
                <adec:decorative xmlns:adec="http://schemas.microsoft.com/office/drawing/2017/decorative" val="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1592" y="1807961"/>
            <a:ext cx="6612899" cy="4653522"/>
          </a:xfrm>
          <a:prstGeom prst="rect">
            <a:avLst/>
          </a:prstGeom>
          <a:ln w="88900" cap="sq" cmpd="thickThin">
            <a:solidFill>
              <a:schemeClr val="bg2">
                <a:lumMod val="60000"/>
                <a:lumOff val="40000"/>
              </a:schemeClr>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96401CB8-FD49-40E4-A60D-86CA171200DA}"/>
              </a:ext>
            </a:extLst>
          </p:cNvPr>
          <p:cNvPicPr>
            <a:picLocks noChangeAspect="1"/>
          </p:cNvPicPr>
          <p:nvPr/>
        </p:nvPicPr>
        <p:blipFill>
          <a:blip r:embed="rId3"/>
          <a:stretch>
            <a:fillRect/>
          </a:stretch>
        </p:blipFill>
        <p:spPr>
          <a:xfrm>
            <a:off x="1009692" y="1908188"/>
            <a:ext cx="3020162" cy="1875298"/>
          </a:xfrm>
          <a:prstGeom prst="rect">
            <a:avLst/>
          </a:prstGeom>
        </p:spPr>
      </p:pic>
      <p:sp>
        <p:nvSpPr>
          <p:cNvPr id="16" name="TextBox 15">
            <a:extLst>
              <a:ext uri="{FF2B5EF4-FFF2-40B4-BE49-F238E27FC236}">
                <a16:creationId xmlns:a16="http://schemas.microsoft.com/office/drawing/2014/main" id="{FBCB9BAE-BE3C-4934-899E-3510EFDC425E}"/>
              </a:ext>
            </a:extLst>
          </p:cNvPr>
          <p:cNvSpPr txBox="1"/>
          <p:nvPr/>
        </p:nvSpPr>
        <p:spPr>
          <a:xfrm>
            <a:off x="349920" y="4037857"/>
            <a:ext cx="4110113" cy="2842830"/>
          </a:xfrm>
          <a:prstGeom prst="rect">
            <a:avLst/>
          </a:prstGeom>
          <a:noFill/>
        </p:spPr>
        <p:txBody>
          <a:bodyPr wrap="square" rtlCol="0">
            <a:spAutoFit/>
          </a:bodyPr>
          <a:lstStyle/>
          <a:p>
            <a:pPr marL="342900" marR="0" lvl="0" indent="-342900">
              <a:lnSpc>
                <a:spcPct val="107000"/>
              </a:lnSpc>
              <a:spcBef>
                <a:spcPts val="0"/>
              </a:spcBef>
              <a:spcAft>
                <a:spcPts val="0"/>
              </a:spcAft>
              <a:buFont typeface="Wingdings" panose="05000000000000000000" pitchFamily="2" charset="2"/>
              <a:buChar char=""/>
            </a:pPr>
            <a:r>
              <a:rPr lang="tr-TR" sz="1800" dirty="0">
                <a:effectLst/>
                <a:ea typeface="Calibri" panose="020F0502020204030204" pitchFamily="34" charset="0"/>
                <a:cs typeface="Times New Roman" panose="02020603050405020304" pitchFamily="18" charset="0"/>
              </a:rPr>
              <a:t>This plot defines the </a:t>
            </a:r>
            <a:r>
              <a:rPr lang="tr-TR" sz="1800" dirty="0" err="1">
                <a:effectLst/>
                <a:ea typeface="Calibri" panose="020F0502020204030204" pitchFamily="34" charset="0"/>
                <a:cs typeface="Times New Roman" panose="02020603050405020304" pitchFamily="18" charset="0"/>
              </a:rPr>
              <a:t>relationship</a:t>
            </a:r>
            <a:r>
              <a:rPr lang="tr-TR" sz="1800" dirty="0">
                <a:effectLst/>
                <a:ea typeface="Calibri" panose="020F0502020204030204" pitchFamily="34" charset="0"/>
                <a:cs typeface="Times New Roman" panose="02020603050405020304" pitchFamily="18" charset="0"/>
              </a:rPr>
              <a:t> between Ratings </a:t>
            </a:r>
            <a:r>
              <a:rPr lang="tr-TR" sz="1800" dirty="0" err="1">
                <a:effectLst/>
                <a:ea typeface="Calibri" panose="020F0502020204030204" pitchFamily="34" charset="0"/>
                <a:cs typeface="Times New Roman" panose="02020603050405020304" pitchFamily="18" charset="0"/>
              </a:rPr>
              <a:t>and</a:t>
            </a:r>
            <a:r>
              <a:rPr lang="tr-TR" sz="1800" dirty="0">
                <a:effectLst/>
                <a:ea typeface="Calibri" panose="020F0502020204030204" pitchFamily="34" charset="0"/>
                <a:cs typeface="Times New Roman" panose="02020603050405020304" pitchFamily="18" charset="0"/>
              </a:rPr>
              <a:t> </a:t>
            </a:r>
            <a:r>
              <a:rPr lang="en-US" dirty="0">
                <a:ea typeface="Calibri" panose="020F0502020204030204" pitchFamily="34" charset="0"/>
                <a:cs typeface="Times New Roman" panose="02020603050405020304" pitchFamily="18" charset="0"/>
              </a:rPr>
              <a:t>V</a:t>
            </a:r>
            <a:r>
              <a:rPr lang="tr-TR" sz="1800" dirty="0" err="1">
                <a:effectLst/>
                <a:ea typeface="Calibri" panose="020F0502020204030204" pitchFamily="34" charset="0"/>
                <a:cs typeface="Times New Roman" panose="02020603050405020304" pitchFamily="18" charset="0"/>
              </a:rPr>
              <a:t>otes</a:t>
            </a:r>
            <a:r>
              <a:rPr lang="tr-TR" sz="1800" dirty="0">
                <a:effectLst/>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tr-TR" sz="1800" dirty="0">
                <a:effectLst/>
                <a:ea typeface="Calibri" panose="020F0502020204030204" pitchFamily="34" charset="0"/>
                <a:cs typeface="Times New Roman" panose="02020603050405020304" pitchFamily="18" charset="0"/>
              </a:rPr>
              <a:t>The corrolation coefficent is approximately 0.28 so </a:t>
            </a:r>
            <a:r>
              <a:rPr lang="en-US" dirty="0">
                <a:ea typeface="Calibri" panose="020F0502020204030204" pitchFamily="34" charset="0"/>
                <a:cs typeface="Times New Roman" panose="02020603050405020304" pitchFamily="18" charset="0"/>
              </a:rPr>
              <a:t>it</a:t>
            </a:r>
            <a:r>
              <a:rPr lang="tr-TR" sz="1800" dirty="0">
                <a:effectLst/>
                <a:ea typeface="Calibri" panose="020F0502020204030204" pitchFamily="34" charset="0"/>
                <a:cs typeface="Times New Roman" panose="02020603050405020304" pitchFamily="18" charset="0"/>
              </a:rPr>
              <a:t> means that there is a moderate positive relationship between votes and rates. In other words, there is a weak uphill linear relationship.</a:t>
            </a:r>
            <a:endParaRPr lang="en-US" sz="18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85032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20 Debt Relief for Developing Countries | Jones Day">
            <a:extLst>
              <a:ext uri="{FF2B5EF4-FFF2-40B4-BE49-F238E27FC236}">
                <a16:creationId xmlns:a16="http://schemas.microsoft.com/office/drawing/2014/main" id="{1E38DB26-1F64-43D4-B6F8-FEEEF6B0A3C7}"/>
              </a:ext>
            </a:extLst>
          </p:cNvPr>
          <p:cNvPicPr>
            <a:picLocks noChangeAspect="1" noChangeArrowheads="1"/>
          </p:cNvPicPr>
          <p:nvPr/>
        </p:nvPicPr>
        <p:blipFill>
          <a:blip r:embed="rId2">
            <a:alphaModFix amt="58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F5B016-B55F-4AA4-8A29-3EDB7EB5FBCE}"/>
              </a:ext>
            </a:extLst>
          </p:cNvPr>
          <p:cNvSpPr>
            <a:spLocks noGrp="1"/>
          </p:cNvSpPr>
          <p:nvPr>
            <p:ph type="title"/>
          </p:nvPr>
        </p:nvSpPr>
        <p:spPr>
          <a:xfrm>
            <a:off x="247261" y="377501"/>
            <a:ext cx="11697478" cy="1257300"/>
          </a:xfrm>
          <a:noFill/>
        </p:spPr>
        <p:txBody>
          <a:bodyPr>
            <a:normAutofit fontScale="90000"/>
          </a:bodyPr>
          <a:lstStyle/>
          <a:p>
            <a:r>
              <a:rPr lang="en-US" dirty="0"/>
              <a:t>Question #3: Which type of tv series do countries produce the most?</a:t>
            </a:r>
          </a:p>
        </p:txBody>
      </p:sp>
      <p:sp>
        <p:nvSpPr>
          <p:cNvPr id="3" name="Content Placeholder 2">
            <a:extLst>
              <a:ext uri="{FF2B5EF4-FFF2-40B4-BE49-F238E27FC236}">
                <a16:creationId xmlns:a16="http://schemas.microsoft.com/office/drawing/2014/main" id="{CCEE8D5B-73D1-4412-8593-023EFC3963BF}"/>
              </a:ext>
            </a:extLst>
          </p:cNvPr>
          <p:cNvSpPr>
            <a:spLocks noGrp="1"/>
          </p:cNvSpPr>
          <p:nvPr>
            <p:ph idx="1"/>
          </p:nvPr>
        </p:nvSpPr>
        <p:spPr>
          <a:xfrm>
            <a:off x="236995" y="4168353"/>
            <a:ext cx="4182080" cy="1988392"/>
          </a:xfrm>
        </p:spPr>
        <p:txBody>
          <a:bodyPr/>
          <a:lstStyle/>
          <a:p>
            <a:r>
              <a:rPr lang="en-US" dirty="0">
                <a:solidFill>
                  <a:schemeClr val="tx1"/>
                </a:solidFill>
              </a:rPr>
              <a:t>Our last question is about the type of TV series countries have produced the most.</a:t>
            </a:r>
          </a:p>
        </p:txBody>
      </p:sp>
      <p:pic>
        <p:nvPicPr>
          <p:cNvPr id="5" name="Picture 4">
            <a:extLst>
              <a:ext uri="{FF2B5EF4-FFF2-40B4-BE49-F238E27FC236}">
                <a16:creationId xmlns:a16="http://schemas.microsoft.com/office/drawing/2014/main" id="{6FD6459C-8464-4E0D-85E0-C9FD21E02CEC}"/>
              </a:ext>
            </a:extLst>
          </p:cNvPr>
          <p:cNvPicPr>
            <a:picLocks noChangeAspect="1"/>
          </p:cNvPicPr>
          <p:nvPr/>
        </p:nvPicPr>
        <p:blipFill>
          <a:blip r:embed="rId3"/>
          <a:stretch>
            <a:fillRect/>
          </a:stretch>
        </p:blipFill>
        <p:spPr>
          <a:xfrm>
            <a:off x="310711" y="1829916"/>
            <a:ext cx="4131747" cy="2143321"/>
          </a:xfrm>
          <a:prstGeom prst="rect">
            <a:avLst/>
          </a:prstGeom>
        </p:spPr>
      </p:pic>
      <p:pic>
        <p:nvPicPr>
          <p:cNvPr id="7" name="Picture 6">
            <a:extLst>
              <a:ext uri="{FF2B5EF4-FFF2-40B4-BE49-F238E27FC236}">
                <a16:creationId xmlns:a16="http://schemas.microsoft.com/office/drawing/2014/main" id="{5DABEE54-D315-4F5A-A7B3-EADA681A9705}"/>
              </a:ext>
            </a:extLst>
          </p:cNvPr>
          <p:cNvPicPr>
            <a:picLocks noChangeAspect="1"/>
          </p:cNvPicPr>
          <p:nvPr/>
        </p:nvPicPr>
        <p:blipFill>
          <a:blip r:embed="rId4"/>
          <a:stretch>
            <a:fillRect/>
          </a:stretch>
        </p:blipFill>
        <p:spPr>
          <a:xfrm>
            <a:off x="4753169" y="1838324"/>
            <a:ext cx="7201836" cy="3495782"/>
          </a:xfrm>
          <a:prstGeom prst="rect">
            <a:avLst/>
          </a:prstGeom>
          <a:ln w="88900" cap="sq" cmpd="thickThin">
            <a:solidFill>
              <a:schemeClr val="bg2">
                <a:lumMod val="60000"/>
                <a:lumOff val="4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7667574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D0E3BF-55D1-4711-870C-C57D50FAEB76}"/>
              </a:ext>
            </a:extLst>
          </p:cNvPr>
          <p:cNvSpPr>
            <a:spLocks noGrp="1"/>
          </p:cNvSpPr>
          <p:nvPr>
            <p:ph idx="1"/>
          </p:nvPr>
        </p:nvSpPr>
        <p:spPr>
          <a:xfrm>
            <a:off x="484585" y="463439"/>
            <a:ext cx="4525954" cy="5098791"/>
          </a:xfrm>
        </p:spPr>
        <p:txBody>
          <a:bodyPr>
            <a:normAutofit/>
          </a:bodyPr>
          <a:lstStyle/>
          <a:p>
            <a:r>
              <a:rPr lang="en-US" dirty="0"/>
              <a:t>We observe that UK and US are the biggest producers, also we can see that the first five most preferred genres are the same. They both produced drama, comedy, documentary, crime, biography, and thriller. Additionally, one of the things that stood out the most was Japan's most produced genre, animation. </a:t>
            </a:r>
          </a:p>
        </p:txBody>
      </p:sp>
      <p:pic>
        <p:nvPicPr>
          <p:cNvPr id="5" name="Picture 4">
            <a:extLst>
              <a:ext uri="{FF2B5EF4-FFF2-40B4-BE49-F238E27FC236}">
                <a16:creationId xmlns:a16="http://schemas.microsoft.com/office/drawing/2014/main" id="{D96B88EE-1DE9-4ACC-8D40-749AFCF36630}"/>
              </a:ext>
            </a:extLst>
          </p:cNvPr>
          <p:cNvPicPr>
            <a:picLocks noChangeAspect="1"/>
          </p:cNvPicPr>
          <p:nvPr/>
        </p:nvPicPr>
        <p:blipFill>
          <a:blip r:embed="rId2"/>
          <a:stretch>
            <a:fillRect/>
          </a:stretch>
        </p:blipFill>
        <p:spPr>
          <a:xfrm>
            <a:off x="5436772" y="582385"/>
            <a:ext cx="6426712" cy="4039474"/>
          </a:xfrm>
          <a:prstGeom prst="rect">
            <a:avLst/>
          </a:prstGeom>
          <a:ln w="88900" cap="sq" cmpd="thickThin">
            <a:solidFill>
              <a:schemeClr val="bg2">
                <a:lumMod val="60000"/>
                <a:lumOff val="40000"/>
              </a:schemeClr>
            </a:solidFill>
            <a:prstDash val="solid"/>
            <a:miter lim="800000"/>
          </a:ln>
          <a:effectLst>
            <a:innerShdw blurRad="76200">
              <a:srgbClr val="000000"/>
            </a:innerShdw>
          </a:effectLst>
        </p:spPr>
      </p:pic>
      <p:pic>
        <p:nvPicPr>
          <p:cNvPr id="2" name="Picture 1">
            <a:extLst>
              <a:ext uri="{FF2B5EF4-FFF2-40B4-BE49-F238E27FC236}">
                <a16:creationId xmlns:a16="http://schemas.microsoft.com/office/drawing/2014/main" id="{339A3F0E-E614-4F1D-B0B8-CE9F76673EA7}"/>
              </a:ext>
            </a:extLst>
          </p:cNvPr>
          <p:cNvPicPr>
            <a:picLocks noChangeAspect="1"/>
          </p:cNvPicPr>
          <p:nvPr/>
        </p:nvPicPr>
        <p:blipFill rotWithShape="1">
          <a:blip r:embed="rId3"/>
          <a:srcRect t="672" b="70898"/>
          <a:stretch/>
        </p:blipFill>
        <p:spPr>
          <a:xfrm>
            <a:off x="0" y="4749281"/>
            <a:ext cx="12192000" cy="1834244"/>
          </a:xfrm>
          <a:prstGeom prst="rect">
            <a:avLst/>
          </a:prstGeom>
        </p:spPr>
      </p:pic>
    </p:spTree>
    <p:extLst>
      <p:ext uri="{BB962C8B-B14F-4D97-AF65-F5344CB8AC3E}">
        <p14:creationId xmlns:p14="http://schemas.microsoft.com/office/powerpoint/2010/main" val="7788920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otoğraf açıklaması yok.">
            <a:extLst>
              <a:ext uri="{FF2B5EF4-FFF2-40B4-BE49-F238E27FC236}">
                <a16:creationId xmlns:a16="http://schemas.microsoft.com/office/drawing/2014/main" id="{83BEBD9A-40D9-4E30-B591-E80D67A1ED1F}"/>
              </a:ext>
            </a:extLst>
          </p:cNvPr>
          <p:cNvPicPr>
            <a:picLocks noChangeAspect="1" noChangeArrowheads="1"/>
          </p:cNvPicPr>
          <p:nvPr/>
        </p:nvPicPr>
        <p:blipFill>
          <a:blip r:embed="rId2">
            <a:alphaModFix amt="19000"/>
            <a:extLst>
              <a:ext uri="{28A0092B-C50C-407E-A947-70E740481C1C}">
                <a14:useLocalDpi xmlns:a14="http://schemas.microsoft.com/office/drawing/2010/main" val="0"/>
              </a:ext>
            </a:extLst>
          </a:blip>
          <a:srcRect/>
          <a:stretch>
            <a:fillRect/>
          </a:stretch>
        </p:blipFill>
        <p:spPr bwMode="auto">
          <a:xfrm>
            <a:off x="0" y="133350"/>
            <a:ext cx="12192000" cy="6724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DD163A-E14B-40A5-A572-CE04CE7F23C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FD787FD-4331-459E-9CA7-2AEB5A308E03}"/>
              </a:ext>
            </a:extLst>
          </p:cNvPr>
          <p:cNvSpPr>
            <a:spLocks noGrp="1"/>
          </p:cNvSpPr>
          <p:nvPr>
            <p:ph idx="1"/>
          </p:nvPr>
        </p:nvSpPr>
        <p:spPr>
          <a:xfrm>
            <a:off x="913795" y="2431013"/>
            <a:ext cx="4358001" cy="3714749"/>
          </a:xfrm>
        </p:spPr>
        <p:txBody>
          <a:bodyPr>
            <a:normAutofit/>
          </a:bodyPr>
          <a:lstStyle/>
          <a:p>
            <a:r>
              <a:rPr lang="en-US" sz="2800" dirty="0"/>
              <a:t>Results and Findings</a:t>
            </a:r>
          </a:p>
          <a:p>
            <a:r>
              <a:rPr lang="en-US" sz="2800" dirty="0"/>
              <a:t>Comments.</a:t>
            </a:r>
          </a:p>
          <a:p>
            <a:r>
              <a:rPr lang="en-US" sz="2800" dirty="0"/>
              <a:t>Conclusion.</a:t>
            </a:r>
          </a:p>
        </p:txBody>
      </p:sp>
      <p:pic>
        <p:nvPicPr>
          <p:cNvPr id="3076" name="Picture 4" descr="Top TV Memes: The Best Meme Formats From &amp;#39;The Office&amp;#39; | Know Your Meme">
            <a:extLst>
              <a:ext uri="{FF2B5EF4-FFF2-40B4-BE49-F238E27FC236}">
                <a16:creationId xmlns:a16="http://schemas.microsoft.com/office/drawing/2014/main" id="{F01C5583-C664-4207-8E44-198A92D843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874" b="2875"/>
          <a:stretch/>
        </p:blipFill>
        <p:spPr bwMode="auto">
          <a:xfrm>
            <a:off x="7424059" y="1866900"/>
            <a:ext cx="3653814" cy="200581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140 Funny Memes | Statistics memes ideas | funny memes, memes, statistics">
            <a:extLst>
              <a:ext uri="{FF2B5EF4-FFF2-40B4-BE49-F238E27FC236}">
                <a16:creationId xmlns:a16="http://schemas.microsoft.com/office/drawing/2014/main" id="{7D669F17-3AF5-49ED-B1A7-BD2CD14AEA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770"/>
          <a:stretch/>
        </p:blipFill>
        <p:spPr bwMode="auto">
          <a:xfrm>
            <a:off x="3831772" y="4193899"/>
            <a:ext cx="3676263" cy="1872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3662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{9EACB2D4-0E9F-474E-9EE0-72431F86A58A}tf12214701_win32</Template>
  <TotalTime>267</TotalTime>
  <Words>503</Words>
  <Application>Microsoft Office PowerPoint</Application>
  <PresentationFormat>Widescreen</PresentationFormat>
  <Paragraphs>42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Agency FB</vt:lpstr>
      <vt:lpstr>Calibri</vt:lpstr>
      <vt:lpstr>Goudy Old Style</vt:lpstr>
      <vt:lpstr>Times New Roman</vt:lpstr>
      <vt:lpstr>Wingdings</vt:lpstr>
      <vt:lpstr>Wingdings 2</vt:lpstr>
      <vt:lpstr>SlateVTI</vt:lpstr>
      <vt:lpstr>IMDb TV SERIES</vt:lpstr>
      <vt:lpstr>DATA</vt:lpstr>
      <vt:lpstr>Research Questions</vt:lpstr>
      <vt:lpstr>Question #1: Which genres have been watched the most?</vt:lpstr>
      <vt:lpstr>PowerPoint Presentation</vt:lpstr>
      <vt:lpstr>Question #2: Is there any relation between ratings and votes? If yes, how can we describe this relation?</vt:lpstr>
      <vt:lpstr>Question #3: Which type of tv series do countries produce the most?</vt:lpstr>
      <vt:lpstr>PowerPoint Presentation</vt:lpstr>
      <vt:lpstr>DISCUSSION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TV SERIES</dc:title>
  <dc:creator>Ecehan Vergiliel</dc:creator>
  <cp:lastModifiedBy>Egemen Gundur</cp:lastModifiedBy>
  <cp:revision>17</cp:revision>
  <dcterms:created xsi:type="dcterms:W3CDTF">2022-01-18T08:05:43Z</dcterms:created>
  <dcterms:modified xsi:type="dcterms:W3CDTF">2022-01-20T11:04:33Z</dcterms:modified>
</cp:coreProperties>
</file>